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EDE7892-C81E-4EAC-8422-88DBD70AEADE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B0E6D5-A008-4960-9990-40F1BA2E7605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790208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10"/>
          <p:cNvSpPr>
            <a:spLocks noGrp="1" noChangeArrowheads="1"/>
          </p:cNvSpPr>
          <p:nvPr>
            <p:ph type="sldNum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1pPr>
            <a:lvl2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2pPr>
            <a:lvl3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3pPr>
            <a:lvl4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4pPr>
            <a:lvl5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7FFA3D7F-1A1D-4D37-A3A8-2704F37EC0F2}" type="slidenum">
              <a:rPr lang="fr-FR" altLang="fr-FR" smtClean="0">
                <a:latin typeface="Calibri" pitchFamily="32" charset="0"/>
              </a:rPr>
              <a:pPr eaLnBrk="1" hangingPunct="1">
                <a:spcBef>
                  <a:spcPct val="0"/>
                </a:spcBef>
              </a:pPr>
              <a:t>1</a:t>
            </a:fld>
            <a:endParaRPr lang="fr-FR" altLang="fr-FR" smtClean="0">
              <a:latin typeface="Calibri" pitchFamily="32" charset="0"/>
            </a:endParaRPr>
          </a:p>
        </p:txBody>
      </p:sp>
      <p:sp>
        <p:nvSpPr>
          <p:cNvPr id="20483" name="Text Box 1"/>
          <p:cNvSpPr txBox="1">
            <a:spLocks noChangeArrowheads="1"/>
          </p:cNvSpPr>
          <p:nvPr/>
        </p:nvSpPr>
        <p:spPr bwMode="auto">
          <a:xfrm>
            <a:off x="3884613" y="8685214"/>
            <a:ext cx="2967037" cy="45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b"/>
          <a:lstStyle>
            <a:lvl1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1pPr>
            <a:lvl2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2pPr>
            <a:lvl3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3pPr>
            <a:lvl4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4pPr>
            <a:lvl5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FontTx/>
              <a:buNone/>
            </a:pPr>
            <a:fld id="{6890119C-EF53-4B5D-9BF3-05138EDAAAA1}" type="slidenum">
              <a:rPr lang="fr-FR" altLang="fr-FR">
                <a:latin typeface="Calibri" pitchFamily="32" charset="0"/>
                <a:cs typeface="Segoe UI" charset="0"/>
              </a:rPr>
              <a:pPr algn="r" eaLnBrk="1" hangingPunct="1">
                <a:spcBef>
                  <a:spcPct val="0"/>
                </a:spcBef>
                <a:buClrTx/>
                <a:buFontTx/>
                <a:buNone/>
              </a:pPr>
              <a:t>1</a:t>
            </a:fld>
            <a:endParaRPr lang="fr-FR" altLang="fr-FR">
              <a:latin typeface="Calibri" pitchFamily="32" charset="0"/>
              <a:cs typeface="Segoe UI" charset="0"/>
            </a:endParaRPr>
          </a:p>
        </p:txBody>
      </p:sp>
      <p:sp>
        <p:nvSpPr>
          <p:cNvPr id="20484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solidFill>
            <a:srgbClr val="FFFFFF"/>
          </a:solidFill>
          <a:ln/>
        </p:spPr>
      </p:sp>
      <p:sp>
        <p:nvSpPr>
          <p:cNvPr id="20485" name="Text Box 3"/>
          <p:cNvSpPr txBox="1">
            <a:spLocks noChangeArrowheads="1"/>
          </p:cNvSpPr>
          <p:nvPr/>
        </p:nvSpPr>
        <p:spPr bwMode="auto">
          <a:xfrm>
            <a:off x="685801" y="4343400"/>
            <a:ext cx="5486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fr-FR" alt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780688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221055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416235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027258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872167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103793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212711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483242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123796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0578132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735396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32F359-F926-4DAC-A8DB-31C6D62F1682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C2C2E-E22F-41F3-AA15-1B41B5BC75F2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497550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AutoShape 1"/>
          <p:cNvSpPr>
            <a:spLocks noChangeArrowheads="1"/>
          </p:cNvSpPr>
          <p:nvPr/>
        </p:nvSpPr>
        <p:spPr bwMode="auto">
          <a:xfrm>
            <a:off x="0" y="260350"/>
            <a:ext cx="9144000" cy="720725"/>
          </a:xfrm>
          <a:prstGeom prst="roundRect">
            <a:avLst>
              <a:gd name="adj" fmla="val 16667"/>
            </a:avLst>
          </a:prstGeom>
          <a:solidFill>
            <a:srgbClr val="F08B70"/>
          </a:solidFill>
          <a:ln w="9360" cap="sq">
            <a:solidFill>
              <a:srgbClr val="000000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fr-FR" altLang="fr-FR"/>
          </a:p>
        </p:txBody>
      </p:sp>
      <p:sp>
        <p:nvSpPr>
          <p:cNvPr id="10243" name="Text Box 2"/>
          <p:cNvSpPr txBox="1">
            <a:spLocks noChangeArrowheads="1"/>
          </p:cNvSpPr>
          <p:nvPr/>
        </p:nvSpPr>
        <p:spPr bwMode="auto">
          <a:xfrm>
            <a:off x="431800" y="80963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latin typeface="Arial" charset="0"/>
              </a:rPr>
              <a:t>Procédure d'instruction des impacts budgétaires des achats</a:t>
            </a:r>
          </a:p>
        </p:txBody>
      </p:sp>
      <p:sp>
        <p:nvSpPr>
          <p:cNvPr id="10244" name="AutoShape 3"/>
          <p:cNvSpPr>
            <a:spLocks noChangeArrowheads="1"/>
          </p:cNvSpPr>
          <p:nvPr/>
        </p:nvSpPr>
        <p:spPr bwMode="auto">
          <a:xfrm>
            <a:off x="3743325" y="2879725"/>
            <a:ext cx="1512888" cy="2232025"/>
          </a:xfrm>
          <a:prstGeom prst="roundRect">
            <a:avLst>
              <a:gd name="adj" fmla="val 16667"/>
            </a:avLst>
          </a:prstGeom>
          <a:solidFill>
            <a:srgbClr val="D7E4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Réajuster le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cas échéant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les prévisions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budgétaires en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fonction de la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réalisation des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prévisions du PAA</a:t>
            </a:r>
          </a:p>
        </p:txBody>
      </p:sp>
      <p:sp>
        <p:nvSpPr>
          <p:cNvPr id="10245" name="AutoShape 4"/>
          <p:cNvSpPr>
            <a:spLocks noChangeArrowheads="1"/>
          </p:cNvSpPr>
          <p:nvPr/>
        </p:nvSpPr>
        <p:spPr bwMode="auto">
          <a:xfrm>
            <a:off x="3743325" y="5184775"/>
            <a:ext cx="1511300" cy="1673225"/>
          </a:xfrm>
          <a:prstGeom prst="roundRect">
            <a:avLst>
              <a:gd name="adj" fmla="val 16667"/>
            </a:avLst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Dialogue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 i="1">
                <a:latin typeface="Arial" charset="0"/>
              </a:rPr>
              <a:t>a minima</a:t>
            </a:r>
            <a:r>
              <a:rPr lang="fr-FR" altLang="fr-FR" sz="1200">
                <a:latin typeface="Arial" charset="0"/>
              </a:rPr>
              <a:t> semestriel</a:t>
            </a:r>
          </a:p>
        </p:txBody>
      </p:sp>
      <p:sp>
        <p:nvSpPr>
          <p:cNvPr id="10246" name="AutoShape 5"/>
          <p:cNvSpPr>
            <a:spLocks noChangeArrowheads="1"/>
          </p:cNvSpPr>
          <p:nvPr/>
        </p:nvSpPr>
        <p:spPr bwMode="auto">
          <a:xfrm>
            <a:off x="5472113" y="5184775"/>
            <a:ext cx="1511300" cy="1673225"/>
          </a:xfrm>
          <a:prstGeom prst="roundRect">
            <a:avLst>
              <a:gd name="adj" fmla="val 16667"/>
            </a:avLst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Dialogue avec le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CDG : variations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liées à l'activité ou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à un impact achat</a:t>
            </a:r>
          </a:p>
        </p:txBody>
      </p:sp>
      <p:sp>
        <p:nvSpPr>
          <p:cNvPr id="10247" name="Text Box 6"/>
          <p:cNvSpPr txBox="1">
            <a:spLocks noChangeArrowheads="1"/>
          </p:cNvSpPr>
          <p:nvPr/>
        </p:nvSpPr>
        <p:spPr bwMode="auto">
          <a:xfrm>
            <a:off x="360363" y="2519363"/>
            <a:ext cx="1152525" cy="487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/>
          <a:lstStyle>
            <a:lvl1pPr marL="342900" indent="-338138" eaLnBrk="0" hangingPunct="0">
              <a:spcBef>
                <a:spcPts val="8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buClrTx/>
              <a:buFontTx/>
              <a:buNone/>
            </a:pPr>
            <a:r>
              <a:rPr lang="fr-FR" altLang="fr-FR" sz="1600"/>
              <a:t>Calendrier</a:t>
            </a:r>
          </a:p>
        </p:txBody>
      </p:sp>
      <p:sp>
        <p:nvSpPr>
          <p:cNvPr id="10248" name="Text Box 7"/>
          <p:cNvSpPr txBox="1">
            <a:spLocks noChangeArrowheads="1"/>
          </p:cNvSpPr>
          <p:nvPr/>
        </p:nvSpPr>
        <p:spPr bwMode="auto">
          <a:xfrm>
            <a:off x="4608513" y="1600200"/>
            <a:ext cx="4014787" cy="2157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fr-FR" altLang="fr-FR"/>
          </a:p>
        </p:txBody>
      </p:sp>
      <p:sp>
        <p:nvSpPr>
          <p:cNvPr id="10249" name="Text Box 8"/>
          <p:cNvSpPr txBox="1">
            <a:spLocks noChangeArrowheads="1"/>
          </p:cNvSpPr>
          <p:nvPr/>
        </p:nvSpPr>
        <p:spPr bwMode="auto">
          <a:xfrm>
            <a:off x="360363" y="5472113"/>
            <a:ext cx="1655762" cy="5762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/>
          <a:lstStyle>
            <a:lvl1pPr marL="342900" indent="-338138" eaLnBrk="0" hangingPunct="0">
              <a:spcBef>
                <a:spcPts val="8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buClrTx/>
              <a:buFontTx/>
              <a:buNone/>
            </a:pPr>
            <a:r>
              <a:rPr lang="fr-FR" altLang="fr-FR" sz="1600"/>
              <a:t>Modalités</a:t>
            </a:r>
          </a:p>
        </p:txBody>
      </p:sp>
      <p:sp>
        <p:nvSpPr>
          <p:cNvPr id="10250" name="Text Box 9"/>
          <p:cNvSpPr txBox="1">
            <a:spLocks noChangeArrowheads="1"/>
          </p:cNvSpPr>
          <p:nvPr/>
        </p:nvSpPr>
        <p:spPr bwMode="auto">
          <a:xfrm>
            <a:off x="312738" y="3530600"/>
            <a:ext cx="1558925" cy="7175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/>
          <a:lstStyle>
            <a:lvl1pPr marL="342900" indent="-338138" eaLnBrk="0" hangingPunct="0">
              <a:spcBef>
                <a:spcPts val="8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buClrTx/>
              <a:buFontTx/>
              <a:buNone/>
            </a:pPr>
            <a:r>
              <a:rPr lang="fr-FR" altLang="fr-FR" sz="1600"/>
              <a:t>Objectifs</a:t>
            </a:r>
          </a:p>
        </p:txBody>
      </p:sp>
      <p:sp>
        <p:nvSpPr>
          <p:cNvPr id="10251" name="AutoShape 10"/>
          <p:cNvSpPr>
            <a:spLocks noChangeArrowheads="1"/>
          </p:cNvSpPr>
          <p:nvPr/>
        </p:nvSpPr>
        <p:spPr bwMode="auto">
          <a:xfrm>
            <a:off x="1728788" y="2879725"/>
            <a:ext cx="1871662" cy="2232025"/>
          </a:xfrm>
          <a:prstGeom prst="roundRect">
            <a:avLst>
              <a:gd name="adj" fmla="val 16667"/>
            </a:avLst>
          </a:prstGeom>
          <a:solidFill>
            <a:srgbClr val="D7E4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Prendre en compte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Les prévisions du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PAA dans les 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Prévisions budgétaires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afin de les affiner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(comptes impactés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et gains cible)</a:t>
            </a:r>
          </a:p>
        </p:txBody>
      </p:sp>
      <p:sp>
        <p:nvSpPr>
          <p:cNvPr id="10252" name="AutoShape 11"/>
          <p:cNvSpPr>
            <a:spLocks noChangeArrowheads="1"/>
          </p:cNvSpPr>
          <p:nvPr/>
        </p:nvSpPr>
        <p:spPr bwMode="auto">
          <a:xfrm>
            <a:off x="5400675" y="2879725"/>
            <a:ext cx="1727200" cy="2232025"/>
          </a:xfrm>
          <a:prstGeom prst="roundRect">
            <a:avLst>
              <a:gd name="adj" fmla="val 16667"/>
            </a:avLst>
          </a:prstGeom>
          <a:solidFill>
            <a:srgbClr val="D7E4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Evaluation des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 impacts budgétaires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 i="1">
                <a:latin typeface="Arial" charset="0"/>
              </a:rPr>
              <a:t>in fine</a:t>
            </a:r>
            <a:r>
              <a:rPr lang="fr-FR" altLang="fr-FR" sz="1200">
                <a:latin typeface="Arial" charset="0"/>
              </a:rPr>
              <a:t> des actions 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Achat avec recherche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de causalité des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variations de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consommations par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rapport aux prévisions</a:t>
            </a:r>
          </a:p>
        </p:txBody>
      </p:sp>
      <p:sp>
        <p:nvSpPr>
          <p:cNvPr id="10253" name="AutoShape 12"/>
          <p:cNvSpPr>
            <a:spLocks noChangeArrowheads="1"/>
          </p:cNvSpPr>
          <p:nvPr/>
        </p:nvSpPr>
        <p:spPr bwMode="auto">
          <a:xfrm>
            <a:off x="7272338" y="2879725"/>
            <a:ext cx="1511300" cy="2232025"/>
          </a:xfrm>
          <a:prstGeom prst="roundRect">
            <a:avLst>
              <a:gd name="adj" fmla="val 16667"/>
            </a:avLst>
          </a:prstGeom>
          <a:solidFill>
            <a:srgbClr val="D7E4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Préparation de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l'EPRD N+1</a:t>
            </a:r>
          </a:p>
        </p:txBody>
      </p:sp>
      <p:sp>
        <p:nvSpPr>
          <p:cNvPr id="10254" name="AutoShape 13"/>
          <p:cNvSpPr>
            <a:spLocks noChangeArrowheads="1"/>
          </p:cNvSpPr>
          <p:nvPr/>
        </p:nvSpPr>
        <p:spPr bwMode="auto">
          <a:xfrm>
            <a:off x="1655763" y="5184775"/>
            <a:ext cx="1943100" cy="1673225"/>
          </a:xfrm>
          <a:prstGeom prst="roundRect">
            <a:avLst>
              <a:gd name="adj" fmla="val 16667"/>
            </a:avLst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Discussion CDG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Achat et CDG sur les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 comptes impactés par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 les actions du PAA  et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 les actions du PAA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avec impact budgétaire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(à la hausse / à la baisse)</a:t>
            </a:r>
          </a:p>
        </p:txBody>
      </p:sp>
      <p:sp>
        <p:nvSpPr>
          <p:cNvPr id="10255" name="AutoShape 14"/>
          <p:cNvSpPr>
            <a:spLocks noChangeArrowheads="1"/>
          </p:cNvSpPr>
          <p:nvPr/>
        </p:nvSpPr>
        <p:spPr bwMode="auto">
          <a:xfrm>
            <a:off x="7272338" y="5184775"/>
            <a:ext cx="1511300" cy="1681163"/>
          </a:xfrm>
          <a:prstGeom prst="roundRect">
            <a:avLst>
              <a:gd name="adj" fmla="val 16667"/>
            </a:avLst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Prise en compte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des volumes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réalisés en N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pour prévisions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budgétaires N+1 et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prévisions de gains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200">
                <a:latin typeface="Arial" charset="0"/>
              </a:rPr>
              <a:t>du PAA N+1</a:t>
            </a:r>
          </a:p>
        </p:txBody>
      </p:sp>
      <p:sp>
        <p:nvSpPr>
          <p:cNvPr id="10256" name="AutoShape 15"/>
          <p:cNvSpPr>
            <a:spLocks noChangeArrowheads="1"/>
          </p:cNvSpPr>
          <p:nvPr/>
        </p:nvSpPr>
        <p:spPr bwMode="auto">
          <a:xfrm>
            <a:off x="1728788" y="1223963"/>
            <a:ext cx="1871662" cy="1368425"/>
          </a:xfrm>
          <a:prstGeom prst="homePlate">
            <a:avLst>
              <a:gd name="adj" fmla="val 34194"/>
            </a:avLst>
          </a:prstGeom>
          <a:solidFill>
            <a:srgbClr val="729FCF"/>
          </a:solidFill>
          <a:ln w="9525">
            <a:solidFill>
              <a:srgbClr val="3465AF"/>
            </a:solidFill>
            <a:round/>
            <a:headEnd/>
            <a:tailEnd/>
          </a:ln>
        </p:spPr>
        <p:txBody>
          <a:bodyPr wrap="none" lIns="90000" tIns="45000" rIns="90000" bIns="450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</a:pPr>
            <a:r>
              <a:rPr lang="fr-FR" altLang="fr-FR" sz="1800">
                <a:solidFill>
                  <a:srgbClr val="FFFFFF"/>
                </a:solidFill>
                <a:latin typeface="Arial" charset="0"/>
              </a:rPr>
              <a:t>Elaboration </a:t>
            </a:r>
          </a:p>
          <a:p>
            <a:pPr algn="ctr" eaLnBrk="1" hangingPunct="1">
              <a:spcBef>
                <a:spcPct val="0"/>
              </a:spcBef>
            </a:pPr>
            <a:r>
              <a:rPr lang="fr-FR" altLang="fr-FR" sz="1800">
                <a:solidFill>
                  <a:srgbClr val="FFFFFF"/>
                </a:solidFill>
                <a:latin typeface="Arial" charset="0"/>
              </a:rPr>
              <a:t>EPRD</a:t>
            </a:r>
          </a:p>
        </p:txBody>
      </p:sp>
      <p:sp>
        <p:nvSpPr>
          <p:cNvPr id="10257" name="AutoShape 16"/>
          <p:cNvSpPr>
            <a:spLocks noChangeArrowheads="1"/>
          </p:cNvSpPr>
          <p:nvPr/>
        </p:nvSpPr>
        <p:spPr bwMode="auto">
          <a:xfrm>
            <a:off x="3671888" y="1295400"/>
            <a:ext cx="1655762" cy="1295400"/>
          </a:xfrm>
          <a:prstGeom prst="homePlate">
            <a:avLst>
              <a:gd name="adj" fmla="val 31955"/>
            </a:avLst>
          </a:prstGeom>
          <a:solidFill>
            <a:srgbClr val="729FCF"/>
          </a:solidFill>
          <a:ln w="9525">
            <a:solidFill>
              <a:srgbClr val="3465AF"/>
            </a:solidFill>
            <a:round/>
            <a:headEnd/>
            <a:tailEnd/>
          </a:ln>
        </p:spPr>
        <p:txBody>
          <a:bodyPr wrap="none" lIns="90000" tIns="45000" rIns="90000" bIns="450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</a:pPr>
            <a:r>
              <a:rPr lang="fr-FR" altLang="fr-FR" sz="1600">
                <a:solidFill>
                  <a:srgbClr val="FFFFFF"/>
                </a:solidFill>
                <a:latin typeface="Arial" charset="0"/>
              </a:rPr>
              <a:t>Suivi de la</a:t>
            </a:r>
          </a:p>
          <a:p>
            <a:pPr algn="ctr" eaLnBrk="1" hangingPunct="1">
              <a:spcBef>
                <a:spcPct val="0"/>
              </a:spcBef>
            </a:pPr>
            <a:r>
              <a:rPr lang="fr-FR" altLang="fr-FR" sz="1600">
                <a:solidFill>
                  <a:srgbClr val="FFFFFF"/>
                </a:solidFill>
                <a:latin typeface="Arial" charset="0"/>
              </a:rPr>
              <a:t>performance </a:t>
            </a:r>
          </a:p>
          <a:p>
            <a:pPr algn="ctr" eaLnBrk="1" hangingPunct="1">
              <a:spcBef>
                <a:spcPct val="0"/>
              </a:spcBef>
            </a:pPr>
            <a:r>
              <a:rPr lang="fr-FR" altLang="fr-FR" sz="1600">
                <a:solidFill>
                  <a:srgbClr val="FFFFFF"/>
                </a:solidFill>
                <a:latin typeface="Arial" charset="0"/>
              </a:rPr>
              <a:t>achat et</a:t>
            </a:r>
          </a:p>
          <a:p>
            <a:pPr algn="ctr" eaLnBrk="1" hangingPunct="1">
              <a:spcBef>
                <a:spcPct val="0"/>
              </a:spcBef>
            </a:pPr>
            <a:r>
              <a:rPr lang="fr-FR" altLang="fr-FR" sz="1600">
                <a:solidFill>
                  <a:srgbClr val="FFFFFF"/>
                </a:solidFill>
                <a:latin typeface="Arial" charset="0"/>
              </a:rPr>
              <a:t>de l'exécution</a:t>
            </a:r>
          </a:p>
          <a:p>
            <a:pPr algn="ctr" eaLnBrk="1" hangingPunct="1">
              <a:spcBef>
                <a:spcPct val="0"/>
              </a:spcBef>
            </a:pPr>
            <a:r>
              <a:rPr lang="fr-FR" altLang="fr-FR" sz="1600">
                <a:solidFill>
                  <a:srgbClr val="FFFFFF"/>
                </a:solidFill>
                <a:latin typeface="Arial" charset="0"/>
              </a:rPr>
              <a:t>de l'EPRD</a:t>
            </a:r>
          </a:p>
        </p:txBody>
      </p:sp>
      <p:sp>
        <p:nvSpPr>
          <p:cNvPr id="10258" name="AutoShape 17"/>
          <p:cNvSpPr>
            <a:spLocks noChangeArrowheads="1"/>
          </p:cNvSpPr>
          <p:nvPr/>
        </p:nvSpPr>
        <p:spPr bwMode="auto">
          <a:xfrm>
            <a:off x="5416550" y="1295400"/>
            <a:ext cx="1728788" cy="1295400"/>
          </a:xfrm>
          <a:prstGeom prst="homePlate">
            <a:avLst>
              <a:gd name="adj" fmla="val 33364"/>
            </a:avLst>
          </a:prstGeom>
          <a:solidFill>
            <a:srgbClr val="729FCF"/>
          </a:solidFill>
          <a:ln w="9525">
            <a:solidFill>
              <a:srgbClr val="3465AF"/>
            </a:solidFill>
            <a:round/>
            <a:headEnd/>
            <a:tailEnd/>
          </a:ln>
        </p:spPr>
        <p:txBody>
          <a:bodyPr wrap="none" lIns="90000" tIns="45000" rIns="90000" bIns="450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</a:pPr>
            <a:r>
              <a:rPr lang="fr-FR" altLang="fr-FR" sz="1800">
                <a:solidFill>
                  <a:srgbClr val="FFFFFF"/>
                </a:solidFill>
                <a:latin typeface="Arial" charset="0"/>
              </a:rPr>
              <a:t>Suivi des </a:t>
            </a:r>
          </a:p>
          <a:p>
            <a:pPr algn="ctr" eaLnBrk="1" hangingPunct="1">
              <a:spcBef>
                <a:spcPct val="0"/>
              </a:spcBef>
            </a:pPr>
            <a:r>
              <a:rPr lang="fr-FR" altLang="fr-FR" sz="1800">
                <a:solidFill>
                  <a:srgbClr val="FFFFFF"/>
                </a:solidFill>
                <a:latin typeface="Arial" charset="0"/>
              </a:rPr>
              <a:t>consommations</a:t>
            </a:r>
          </a:p>
        </p:txBody>
      </p:sp>
      <p:sp>
        <p:nvSpPr>
          <p:cNvPr id="10259" name="AutoShape 18"/>
          <p:cNvSpPr>
            <a:spLocks noChangeArrowheads="1"/>
          </p:cNvSpPr>
          <p:nvPr/>
        </p:nvSpPr>
        <p:spPr bwMode="auto">
          <a:xfrm>
            <a:off x="7199313" y="1295400"/>
            <a:ext cx="1511300" cy="1295400"/>
          </a:xfrm>
          <a:prstGeom prst="homePlate">
            <a:avLst>
              <a:gd name="adj" fmla="val 29167"/>
            </a:avLst>
          </a:prstGeom>
          <a:solidFill>
            <a:srgbClr val="729FCF"/>
          </a:solidFill>
          <a:ln w="9525">
            <a:solidFill>
              <a:srgbClr val="3465AF"/>
            </a:solidFill>
            <a:round/>
            <a:headEnd/>
            <a:tailEnd/>
          </a:ln>
        </p:spPr>
        <p:txBody>
          <a:bodyPr wrap="none" lIns="90000" tIns="45000" rIns="90000" bIns="450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</a:pPr>
            <a:r>
              <a:rPr lang="fr-FR" altLang="fr-FR" sz="1800">
                <a:solidFill>
                  <a:srgbClr val="FFFFFF"/>
                </a:solidFill>
                <a:latin typeface="Arial" charset="0"/>
              </a:rPr>
              <a:t>Bilan</a:t>
            </a:r>
          </a:p>
          <a:p>
            <a:pPr algn="ctr" eaLnBrk="1" hangingPunct="1">
              <a:spcBef>
                <a:spcPct val="0"/>
              </a:spcBef>
            </a:pPr>
            <a:r>
              <a:rPr lang="fr-FR" altLang="fr-FR" sz="1800">
                <a:solidFill>
                  <a:srgbClr val="FFFFFF"/>
                </a:solidFill>
                <a:latin typeface="Arial" charset="0"/>
              </a:rPr>
              <a:t>comptable</a:t>
            </a:r>
          </a:p>
        </p:txBody>
      </p:sp>
    </p:spTree>
    <p:extLst>
      <p:ext uri="{BB962C8B-B14F-4D97-AF65-F5344CB8AC3E}">
        <p14:creationId xmlns:p14="http://schemas.microsoft.com/office/powerpoint/2010/main" val="1854265717"/>
      </p:ext>
    </p:extLst>
  </p:cSld>
  <p:clrMapOvr>
    <a:masterClrMapping/>
  </p:clrMapOvr>
  <p:transition spd="med"/>
  <p:timing>
    <p:tnLst>
      <p:par>
        <p:cTn id="1" dur="indefinite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154</Words>
  <Application>Microsoft Office PowerPoint</Application>
  <PresentationFormat>Affichage à l'écran (4:3)</PresentationFormat>
  <Paragraphs>61</Paragraphs>
  <Slides>1</Slides>
  <Notes>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Company>Ministères Chargés des Affaires Sociales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lorraine.francois</dc:creator>
  <cp:lastModifiedBy>lorraine.francois</cp:lastModifiedBy>
  <cp:revision>1</cp:revision>
  <dcterms:created xsi:type="dcterms:W3CDTF">2017-04-27T16:01:14Z</dcterms:created>
  <dcterms:modified xsi:type="dcterms:W3CDTF">2017-04-27T16:01:59Z</dcterms:modified>
</cp:coreProperties>
</file>

<file path=docProps/thumbnail.jpeg>
</file>